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E9B-378F-4A3E-B456-4809ABDA182B}" type="datetimeFigureOut">
              <a:rPr lang="pt-BR" smtClean="0"/>
              <a:pPr/>
              <a:t>17/07/2014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A258-8E77-47C2-88C5-F86E6A2F3F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E9B-378F-4A3E-B456-4809ABDA182B}" type="datetimeFigureOut">
              <a:rPr lang="pt-BR" smtClean="0"/>
              <a:pPr/>
              <a:t>17/07/2014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A258-8E77-47C2-88C5-F86E6A2F3F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E9B-378F-4A3E-B456-4809ABDA182B}" type="datetimeFigureOut">
              <a:rPr lang="pt-BR" smtClean="0"/>
              <a:pPr/>
              <a:t>17/07/2014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A258-8E77-47C2-88C5-F86E6A2F3F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E9B-378F-4A3E-B456-4809ABDA182B}" type="datetimeFigureOut">
              <a:rPr lang="pt-BR" smtClean="0"/>
              <a:pPr/>
              <a:t>17/07/2014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A258-8E77-47C2-88C5-F86E6A2F3F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E9B-378F-4A3E-B456-4809ABDA182B}" type="datetimeFigureOut">
              <a:rPr lang="pt-BR" smtClean="0"/>
              <a:pPr/>
              <a:t>17/07/2014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A258-8E77-47C2-88C5-F86E6A2F3F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E9B-378F-4A3E-B456-4809ABDA182B}" type="datetimeFigureOut">
              <a:rPr lang="pt-BR" smtClean="0"/>
              <a:pPr/>
              <a:t>17/07/2014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A258-8E77-47C2-88C5-F86E6A2F3F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E9B-378F-4A3E-B456-4809ABDA182B}" type="datetimeFigureOut">
              <a:rPr lang="pt-BR" smtClean="0"/>
              <a:pPr/>
              <a:t>17/07/2014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A258-8E77-47C2-88C5-F86E6A2F3F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E9B-378F-4A3E-B456-4809ABDA182B}" type="datetimeFigureOut">
              <a:rPr lang="pt-BR" smtClean="0"/>
              <a:pPr/>
              <a:t>17/07/2014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A258-8E77-47C2-88C5-F86E6A2F3F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E9B-378F-4A3E-B456-4809ABDA182B}" type="datetimeFigureOut">
              <a:rPr lang="pt-BR" smtClean="0"/>
              <a:pPr/>
              <a:t>17/07/2014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A258-8E77-47C2-88C5-F86E6A2F3F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E9B-378F-4A3E-B456-4809ABDA182B}" type="datetimeFigureOut">
              <a:rPr lang="pt-BR" smtClean="0"/>
              <a:pPr/>
              <a:t>17/07/2014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A258-8E77-47C2-88C5-F86E6A2F3F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5E9B-378F-4A3E-B456-4809ABDA182B}" type="datetimeFigureOut">
              <a:rPr lang="pt-BR" smtClean="0"/>
              <a:pPr/>
              <a:t>17/07/2014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A258-8E77-47C2-88C5-F86E6A2F3F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5E9B-378F-4A3E-B456-4809ABDA182B}" type="datetimeFigureOut">
              <a:rPr lang="pt-BR" smtClean="0"/>
              <a:pPr/>
              <a:t>17/07/2014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DA258-8E77-47C2-88C5-F86E6A2F3F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815290" cy="857255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Modelos para cópias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143932" cy="4929222"/>
          </a:xfrm>
        </p:spPr>
        <p:txBody>
          <a:bodyPr>
            <a:normAutofit/>
          </a:bodyPr>
          <a:lstStyle/>
          <a:p>
            <a:pPr algn="l"/>
            <a:endParaRPr lang="pt-BR" sz="2800" dirty="0" smtClean="0"/>
          </a:p>
          <a:p>
            <a:pPr algn="l"/>
            <a:endParaRPr lang="pt-BR" sz="2800" dirty="0"/>
          </a:p>
          <a:p>
            <a:pPr algn="l"/>
            <a:r>
              <a:rPr lang="pt-BR" sz="2800" dirty="0" smtClean="0">
                <a:solidFill>
                  <a:schemeClr val="tx1"/>
                </a:solidFill>
              </a:rPr>
              <a:t>Os slides </a:t>
            </a:r>
            <a:r>
              <a:rPr lang="pt-BR" sz="2800" dirty="0" smtClean="0">
                <a:solidFill>
                  <a:schemeClr val="tx1"/>
                </a:solidFill>
              </a:rPr>
              <a:t>a seguir </a:t>
            </a:r>
            <a:r>
              <a:rPr lang="pt-BR" sz="2800" dirty="0" smtClean="0">
                <a:solidFill>
                  <a:schemeClr val="tx1"/>
                </a:solidFill>
              </a:rPr>
              <a:t>possuem os </a:t>
            </a:r>
            <a:r>
              <a:rPr lang="pt-BR" sz="2800" dirty="0" smtClean="0">
                <a:solidFill>
                  <a:schemeClr val="tx1"/>
                </a:solidFill>
              </a:rPr>
              <a:t>modelos, para serem copiados e </a:t>
            </a:r>
            <a:r>
              <a:rPr lang="pt-BR" sz="2800" dirty="0" smtClean="0">
                <a:solidFill>
                  <a:schemeClr val="tx1"/>
                </a:solidFill>
              </a:rPr>
              <a:t>que serão usados por cada um dos OES, durante a segunda formação que ocorrerá de 05 a 08 de agosto de 2014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pt-BR" sz="2800" b="1" dirty="0" smtClean="0">
                <a:solidFill>
                  <a:schemeClr val="tx1"/>
                </a:solidFill>
              </a:rPr>
              <a:t>Lembramos que cada </a:t>
            </a:r>
            <a:r>
              <a:rPr lang="pt-BR" sz="2800" b="1" dirty="0" smtClean="0">
                <a:solidFill>
                  <a:schemeClr val="tx1"/>
                </a:solidFill>
              </a:rPr>
              <a:t> OE deverá estar com uma cópia do cadern</a:t>
            </a:r>
            <a:r>
              <a:rPr lang="pt-BR" sz="2800" b="1" dirty="0" smtClean="0">
                <a:solidFill>
                  <a:schemeClr val="tx1"/>
                </a:solidFill>
              </a:rPr>
              <a:t>o 4: “Operações na resolução de problemas”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56300"/>
            <a:ext cx="6286544" cy="61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4282" y="785794"/>
            <a:ext cx="1212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Fazer uma </a:t>
            </a:r>
          </a:p>
          <a:p>
            <a:r>
              <a:rPr lang="pt-BR" b="1" dirty="0" smtClean="0"/>
              <a:t>Cópia para</a:t>
            </a:r>
          </a:p>
          <a:p>
            <a:r>
              <a:rPr lang="pt-BR" b="1" dirty="0" smtClean="0"/>
              <a:t>Cada OE</a:t>
            </a:r>
            <a:endParaRPr lang="pt-BR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14290"/>
            <a:ext cx="6292864" cy="643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5720" y="1142984"/>
            <a:ext cx="1212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Fazer uma </a:t>
            </a:r>
          </a:p>
          <a:p>
            <a:r>
              <a:rPr lang="pt-BR" b="1" dirty="0" smtClean="0"/>
              <a:t>Cópia para</a:t>
            </a:r>
          </a:p>
          <a:p>
            <a:r>
              <a:rPr lang="pt-BR" b="1" dirty="0" smtClean="0"/>
              <a:t>Cada OE</a:t>
            </a:r>
            <a:endParaRPr lang="pt-B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57166"/>
            <a:ext cx="6286544" cy="635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28596" y="1000108"/>
            <a:ext cx="1212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Fazer uma </a:t>
            </a:r>
          </a:p>
          <a:p>
            <a:r>
              <a:rPr lang="pt-BR" b="1" dirty="0" smtClean="0"/>
              <a:t>Cópia para</a:t>
            </a:r>
          </a:p>
          <a:p>
            <a:r>
              <a:rPr lang="pt-BR" b="1" dirty="0" smtClean="0"/>
              <a:t>Cada OE</a:t>
            </a:r>
            <a:endParaRPr lang="pt-B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85728"/>
            <a:ext cx="6194060" cy="617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42910" y="1285860"/>
            <a:ext cx="1212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Fazer uma </a:t>
            </a:r>
          </a:p>
          <a:p>
            <a:r>
              <a:rPr lang="pt-BR" b="1" dirty="0" smtClean="0"/>
              <a:t>Cópia para</a:t>
            </a:r>
          </a:p>
          <a:p>
            <a:r>
              <a:rPr lang="pt-BR" b="1" dirty="0" smtClean="0"/>
              <a:t>Cada OE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71382808"/>
              </p:ext>
            </p:extLst>
          </p:nvPr>
        </p:nvGraphicFramePr>
        <p:xfrm>
          <a:off x="785786" y="666812"/>
          <a:ext cx="7911358" cy="6002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119"/>
                <a:gridCol w="3592989"/>
                <a:gridCol w="1681250"/>
              </a:tblGrid>
              <a:tr h="378222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Pag</a:t>
                      </a:r>
                      <a:r>
                        <a:rPr lang="pt-BR" dirty="0" smtClean="0"/>
                        <a:t> 77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situações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8222">
                <a:tc rowSpan="6"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Campo Aditivo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Composição simples p19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822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Transformação simples p 21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5282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Composição com parte uma desconhecida  p23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5282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Transformação com transformação</a:t>
                      </a:r>
                      <a:r>
                        <a:rPr lang="pt-BR" baseline="0" dirty="0" smtClean="0"/>
                        <a:t> desconhecida  p24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5282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Transformação com início desconhecido  p26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822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Comparação p27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8222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8222">
                <a:tc rowSpan="5">
                  <a:txBody>
                    <a:bodyPr/>
                    <a:lstStyle/>
                    <a:p>
                      <a:endParaRPr lang="pt-BR" dirty="0" smtClean="0"/>
                    </a:p>
                    <a:p>
                      <a:r>
                        <a:rPr lang="pt-BR" dirty="0" smtClean="0"/>
                        <a:t>Campo</a:t>
                      </a:r>
                      <a:r>
                        <a:rPr lang="pt-BR" baseline="0" dirty="0" smtClean="0"/>
                        <a:t> Multiplicativo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Comparação entre razões p32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822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Divisão por formação de grupos  p38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822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Divisão por distribuição  p 35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822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Configuração retangular  p39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822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Raciocínio  combinatório  p39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28662" y="21429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Fazer uma cópia para cada OE</a:t>
            </a:r>
            <a:endParaRPr lang="pt-B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57224" y="785791"/>
          <a:ext cx="7500993" cy="5786480"/>
        </p:xfrm>
        <a:graphic>
          <a:graphicData uri="http://schemas.openxmlformats.org/drawingml/2006/table">
            <a:tbl>
              <a:tblPr/>
              <a:tblGrid>
                <a:gridCol w="708825"/>
                <a:gridCol w="791372"/>
                <a:gridCol w="749758"/>
                <a:gridCol w="749758"/>
                <a:gridCol w="749758"/>
                <a:gridCol w="749758"/>
                <a:gridCol w="750441"/>
                <a:gridCol w="750441"/>
                <a:gridCol w="750441"/>
                <a:gridCol w="750441"/>
              </a:tblGrid>
              <a:tr h="572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31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37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47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65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66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67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84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85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86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89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latin typeface="Calibri"/>
                          <a:ea typeface="Calibri"/>
                          <a:cs typeface="Times New Roman"/>
                        </a:rPr>
                        <a:t>91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94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96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98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latin typeface="Calibri"/>
                          <a:ea typeface="Calibri"/>
                          <a:cs typeface="Times New Roman"/>
                        </a:rPr>
                        <a:t>99</a:t>
                      </a:r>
                      <a:endParaRPr lang="pt-BR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pt-BR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7" marR="54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28662" y="357166"/>
            <a:ext cx="286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Fazer 4 cópias para cada OE </a:t>
            </a:r>
            <a:endParaRPr lang="pt-B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89013" y="584897"/>
          <a:ext cx="7154887" cy="5793636"/>
        </p:xfrm>
        <a:graphic>
          <a:graphicData uri="http://schemas.openxmlformats.org/presentationml/2006/ole">
            <p:oleObj spid="_x0000_s15362" name="Documento" r:id="rId3" imgW="7167775" imgH="5804488" progId="Word.Document.12">
              <p:embed/>
            </p:oleObj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14348" y="214290"/>
            <a:ext cx="292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Fazer 3 cópias para cada OE  </a:t>
            </a:r>
            <a:endParaRPr lang="pt-B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00298" y="1214427"/>
          <a:ext cx="4357718" cy="4994507"/>
        </p:xfrm>
        <a:graphic>
          <a:graphicData uri="http://schemas.openxmlformats.org/drawingml/2006/table">
            <a:tbl>
              <a:tblPr/>
              <a:tblGrid>
                <a:gridCol w="869710"/>
                <a:gridCol w="872002"/>
                <a:gridCol w="872002"/>
                <a:gridCol w="872002"/>
                <a:gridCol w="872002"/>
              </a:tblGrid>
              <a:tr h="381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643042" y="64291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Fazer 2 cópias para cada OE</a:t>
            </a:r>
            <a:endParaRPr lang="pt-B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ados\Minhas imagens\Minhas digitalizações\PCN1 016.jpg"/>
          <p:cNvPicPr>
            <a:picLocks noChangeAspect="1" noChangeArrowheads="1"/>
          </p:cNvPicPr>
          <p:nvPr/>
        </p:nvPicPr>
        <p:blipFill>
          <a:blip r:embed="rId2" cstate="print"/>
          <a:srcRect l="50000" t="9223" r="11397" b="57359"/>
          <a:stretch>
            <a:fillRect/>
          </a:stretch>
        </p:blipFill>
        <p:spPr bwMode="auto">
          <a:xfrm>
            <a:off x="2071670" y="428603"/>
            <a:ext cx="5157800" cy="614072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642910" y="1285860"/>
            <a:ext cx="1212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Fazer uma </a:t>
            </a:r>
          </a:p>
          <a:p>
            <a:r>
              <a:rPr lang="pt-BR" b="1" dirty="0" smtClean="0"/>
              <a:t>Cópia para</a:t>
            </a:r>
          </a:p>
          <a:p>
            <a:r>
              <a:rPr lang="pt-BR" b="1" dirty="0" smtClean="0"/>
              <a:t>Cada OE</a:t>
            </a:r>
            <a:endParaRPr lang="pt-B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ados\Minhas imagens\Minhas digitalizações\PCN1 018.jpg"/>
          <p:cNvPicPr>
            <a:picLocks noChangeAspect="1" noChangeArrowheads="1"/>
          </p:cNvPicPr>
          <p:nvPr/>
        </p:nvPicPr>
        <p:blipFill>
          <a:blip r:embed="rId2" cstate="print"/>
          <a:srcRect l="48714" t="60152" r="12683" b="17813"/>
          <a:stretch>
            <a:fillRect/>
          </a:stretch>
        </p:blipFill>
        <p:spPr bwMode="auto">
          <a:xfrm>
            <a:off x="1201658" y="714356"/>
            <a:ext cx="7370870" cy="578647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85720" y="1071546"/>
            <a:ext cx="1071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Fazer uma </a:t>
            </a:r>
          </a:p>
          <a:p>
            <a:r>
              <a:rPr lang="pt-BR" b="1" dirty="0" smtClean="0"/>
              <a:t>Cópia para</a:t>
            </a:r>
          </a:p>
          <a:p>
            <a:r>
              <a:rPr lang="pt-BR" b="1" dirty="0" smtClean="0"/>
              <a:t>Cada OE</a:t>
            </a:r>
            <a:endParaRPr lang="pt-B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7796960" cy="59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85786" y="14285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Fazer uma Cópia para cada OE</a:t>
            </a:r>
            <a:endParaRPr lang="pt-BR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85728"/>
            <a:ext cx="6389902" cy="62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4282" y="1071546"/>
            <a:ext cx="1212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Fazer uma </a:t>
            </a:r>
          </a:p>
          <a:p>
            <a:r>
              <a:rPr lang="pt-BR" b="1" dirty="0" smtClean="0"/>
              <a:t>Cópia para</a:t>
            </a:r>
          </a:p>
          <a:p>
            <a:r>
              <a:rPr lang="pt-BR" b="1" dirty="0" smtClean="0"/>
              <a:t>Cada OE</a:t>
            </a:r>
            <a:endParaRPr lang="pt-BR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5" y="370498"/>
            <a:ext cx="6215106" cy="6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57158" y="1214422"/>
            <a:ext cx="1212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Fazer uma </a:t>
            </a:r>
          </a:p>
          <a:p>
            <a:r>
              <a:rPr lang="pt-BR" b="1" dirty="0" smtClean="0"/>
              <a:t>Cópia para</a:t>
            </a:r>
          </a:p>
          <a:p>
            <a:r>
              <a:rPr lang="pt-BR" b="1" dirty="0" smtClean="0"/>
              <a:t>Cada OE</a:t>
            </a:r>
            <a:endParaRPr lang="pt-B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290</Words>
  <Application>Microsoft Office PowerPoint</Application>
  <PresentationFormat>Apresentação na tela (4:3)</PresentationFormat>
  <Paragraphs>255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Tema do Office</vt:lpstr>
      <vt:lpstr>Documento</vt:lpstr>
      <vt:lpstr>Modelos para cópias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Inês</dc:creator>
  <cp:lastModifiedBy>Maria Inês</cp:lastModifiedBy>
  <cp:revision>8</cp:revision>
  <dcterms:created xsi:type="dcterms:W3CDTF">2014-07-17T20:41:26Z</dcterms:created>
  <dcterms:modified xsi:type="dcterms:W3CDTF">2014-07-17T21:55:51Z</dcterms:modified>
</cp:coreProperties>
</file>